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mov" ContentType="video/unknown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AD1"/>
    <a:srgbClr val="247299"/>
    <a:srgbClr val="2D5341"/>
    <a:srgbClr val="A7FF07"/>
    <a:srgbClr val="9CE849"/>
    <a:srgbClr val="EFE3F7"/>
    <a:srgbClr val="FCF8FD"/>
    <a:srgbClr val="DFFDFF"/>
    <a:srgbClr val="CC3300"/>
    <a:srgbClr val="073E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7" autoAdjust="0"/>
    <p:restoredTop sz="98918" autoAdjust="0"/>
  </p:normalViewPr>
  <p:slideViewPr>
    <p:cSldViewPr snapToGrid="0" snapToObjects="1">
      <p:cViewPr>
        <p:scale>
          <a:sx n="110" d="100"/>
          <a:sy n="110" d="100"/>
        </p:scale>
        <p:origin x="-6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3399CC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25.08.2013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image" Target="../media/image2.png"/><Relationship Id="rId5" Type="http://schemas.openxmlformats.org/officeDocument/2006/relationships/image" Target="../media/image3.wmf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963167"/>
            <a:ext cx="7772400" cy="1639226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Cecha przystawania trójkątów</a:t>
            </a:r>
            <a:endParaRPr lang="pl-PL" sz="5400" dirty="0"/>
          </a:p>
        </p:txBody>
      </p:sp>
      <p:sp>
        <p:nvSpPr>
          <p:cNvPr id="14" name="Trójkąt równoramienny 13"/>
          <p:cNvSpPr/>
          <p:nvPr/>
        </p:nvSpPr>
        <p:spPr>
          <a:xfrm>
            <a:off x="5256017" y="2468012"/>
            <a:ext cx="2026781" cy="1747225"/>
          </a:xfrm>
          <a:prstGeom prst="triangle">
            <a:avLst/>
          </a:prstGeom>
          <a:noFill/>
          <a:ln w="57150" cmpd="sng">
            <a:solidFill>
              <a:srgbClr val="2E9AD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 rot="16716400">
            <a:off x="5967182" y="2871582"/>
            <a:ext cx="1159229" cy="9993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rójkąt prostokątny 11"/>
          <p:cNvSpPr/>
          <p:nvPr/>
        </p:nvSpPr>
        <p:spPr>
          <a:xfrm>
            <a:off x="5531501" y="3580237"/>
            <a:ext cx="1270000" cy="1270000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rójkąt równoramienny 14"/>
          <p:cNvSpPr/>
          <p:nvPr/>
        </p:nvSpPr>
        <p:spPr>
          <a:xfrm rot="1066856">
            <a:off x="5474391" y="4598578"/>
            <a:ext cx="2026781" cy="1747225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prostokątny 10"/>
          <p:cNvSpPr/>
          <p:nvPr/>
        </p:nvSpPr>
        <p:spPr>
          <a:xfrm rot="15965667">
            <a:off x="6450242" y="4270012"/>
            <a:ext cx="1665111" cy="1665111"/>
          </a:xfrm>
          <a:prstGeom prst="rt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4">
                <a:shade val="25000"/>
                <a:satMod val="18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oleTekstowe 15"/>
          <p:cNvSpPr txBox="1"/>
          <p:nvPr/>
        </p:nvSpPr>
        <p:spPr>
          <a:xfrm>
            <a:off x="842820" y="2758144"/>
            <a:ext cx="39198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Cecha bok, bok, bok</a:t>
            </a:r>
            <a:endParaRPr lang="pl-PL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rójkąt prostokątny 16"/>
          <p:cNvSpPr/>
          <p:nvPr/>
        </p:nvSpPr>
        <p:spPr>
          <a:xfrm rot="19456212">
            <a:off x="7547956" y="3320538"/>
            <a:ext cx="519396" cy="519396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Trójkąt równoramienny 18"/>
          <p:cNvSpPr/>
          <p:nvPr/>
        </p:nvSpPr>
        <p:spPr>
          <a:xfrm rot="21291540">
            <a:off x="3543493" y="5455297"/>
            <a:ext cx="691881" cy="596449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rójkąt prostokątny 17"/>
          <p:cNvSpPr/>
          <p:nvPr/>
        </p:nvSpPr>
        <p:spPr>
          <a:xfrm rot="18998659">
            <a:off x="4551480" y="4335975"/>
            <a:ext cx="583797" cy="583797"/>
          </a:xfrm>
          <a:prstGeom prst="rt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Trójkąt równoramienny 20"/>
          <p:cNvSpPr/>
          <p:nvPr/>
        </p:nvSpPr>
        <p:spPr>
          <a:xfrm rot="9116915" flipV="1">
            <a:off x="7548948" y="6179130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Trójkąt równoramienny 21"/>
          <p:cNvSpPr/>
          <p:nvPr/>
        </p:nvSpPr>
        <p:spPr>
          <a:xfrm rot="12169913" flipV="1">
            <a:off x="3806542" y="5842831"/>
            <a:ext cx="341194" cy="294133"/>
          </a:xfrm>
          <a:prstGeom prst="triangle">
            <a:avLst/>
          </a:prstGeom>
          <a:solidFill>
            <a:srgbClr val="D9D9D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Trójkąt równoramienny 22"/>
          <p:cNvSpPr/>
          <p:nvPr/>
        </p:nvSpPr>
        <p:spPr>
          <a:xfrm rot="12169913" flipV="1">
            <a:off x="8232905" y="6136220"/>
            <a:ext cx="341194" cy="294133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Trójkąt równoramienny 23"/>
          <p:cNvSpPr/>
          <p:nvPr/>
        </p:nvSpPr>
        <p:spPr>
          <a:xfrm rot="7033961" flipV="1">
            <a:off x="4608283" y="438551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Trójkąt równoramienny 24"/>
          <p:cNvSpPr/>
          <p:nvPr/>
        </p:nvSpPr>
        <p:spPr>
          <a:xfrm rot="7033961" flipV="1">
            <a:off x="4608283" y="509436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figury przystajac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4068" y="1997456"/>
            <a:ext cx="7874000" cy="4445000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/>
              <a:t>Figury przystające </a:t>
            </a:r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6724445" y="381787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7667981" y="720705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6724445" y="445699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7" name="PoleTekstowe 76"/>
          <p:cNvSpPr txBox="1"/>
          <p:nvPr/>
        </p:nvSpPr>
        <p:spPr>
          <a:xfrm>
            <a:off x="3671450" y="2477114"/>
            <a:ext cx="52211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/>
              <a:t>Jeżeli boki jednego trójkąta mają takie same długości jak odpowiednie boki drugiego trójkąta </a:t>
            </a:r>
            <a:r>
              <a:rPr lang="pl-PL" sz="2400" dirty="0" smtClean="0"/>
              <a:t>to </a:t>
            </a:r>
          </a:p>
          <a:p>
            <a:pPr algn="ctr"/>
            <a:r>
              <a:rPr lang="pl-PL" sz="2400" dirty="0" smtClean="0">
                <a:solidFill>
                  <a:schemeClr val="accent4">
                    <a:lumMod val="75000"/>
                  </a:schemeClr>
                </a:solidFill>
              </a:rPr>
              <a:t>trójkąty są </a:t>
            </a:r>
            <a:r>
              <a:rPr lang="pl-PL" sz="2400" dirty="0">
                <a:solidFill>
                  <a:schemeClr val="accent4">
                    <a:lumMod val="75000"/>
                  </a:schemeClr>
                </a:solidFill>
              </a:rPr>
              <a:t>przystające </a:t>
            </a:r>
            <a:endParaRPr lang="pl-PL" sz="24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458" fill="hold"/>
                                        <p:tgtEl>
                                          <p:spTgt spid="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958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8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</p:childTnLst>
        </p:cTn>
      </p:par>
    </p:tnLst>
    <p:bldLst>
      <p:bldP spid="61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/>
              <a:t>Figury przystające </a:t>
            </a:r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6724445" y="381787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7667981" y="720705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6724445" y="445699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Obraz 9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32" name="PoleTekstowe 31"/>
          <p:cNvSpPr txBox="1"/>
          <p:nvPr/>
        </p:nvSpPr>
        <p:spPr>
          <a:xfrm>
            <a:off x="4047265" y="2215478"/>
            <a:ext cx="4037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Rysujemy prostą i na niej zaznaczamy punkt </a:t>
            </a:r>
            <a:r>
              <a:rPr lang="pl-PL" sz="2400" dirty="0" smtClean="0">
                <a:solidFill>
                  <a:srgbClr val="7C9C1E"/>
                </a:solidFill>
              </a:rPr>
              <a:t>A</a:t>
            </a:r>
            <a:r>
              <a:rPr lang="pl-PL" sz="2400" dirty="0">
                <a:solidFill>
                  <a:srgbClr val="7C9C1E"/>
                </a:solidFill>
              </a:rPr>
              <a:t>’</a:t>
            </a:r>
            <a:r>
              <a:rPr lang="cs-CZ" sz="2400" dirty="0">
                <a:solidFill>
                  <a:srgbClr val="7C9C1E"/>
                </a:solidFill>
              </a:rPr>
              <a:t> </a:t>
            </a:r>
            <a:endParaRPr lang="pl-PL" sz="24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349539" y="2359426"/>
            <a:ext cx="1708331" cy="1863640"/>
            <a:chOff x="251503" y="2110033"/>
            <a:chExt cx="2953896" cy="2113036"/>
          </a:xfrm>
        </p:grpSpPr>
        <p:sp>
          <p:nvSpPr>
            <p:cNvPr id="34" name="Trójkąt równoramienny 33"/>
            <p:cNvSpPr/>
            <p:nvPr/>
          </p:nvSpPr>
          <p:spPr>
            <a:xfrm>
              <a:off x="619599" y="2527293"/>
              <a:ext cx="2422691" cy="1340555"/>
            </a:xfrm>
            <a:prstGeom prst="triangle">
              <a:avLst/>
            </a:prstGeom>
            <a:noFill/>
            <a:ln w="28575" cmpd="sng">
              <a:solidFill>
                <a:srgbClr val="073E8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oleTekstowe 34"/>
            <p:cNvSpPr txBox="1"/>
            <p:nvPr/>
          </p:nvSpPr>
          <p:spPr>
            <a:xfrm>
              <a:off x="251503" y="3853737"/>
              <a:ext cx="402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A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36" name="PoleTekstowe 35"/>
            <p:cNvSpPr txBox="1"/>
            <p:nvPr/>
          </p:nvSpPr>
          <p:spPr>
            <a:xfrm>
              <a:off x="1554718" y="2110033"/>
              <a:ext cx="397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C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37" name="PoleTekstowe 36"/>
            <p:cNvSpPr txBox="1"/>
            <p:nvPr/>
          </p:nvSpPr>
          <p:spPr>
            <a:xfrm>
              <a:off x="2807667" y="3853737"/>
              <a:ext cx="397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B</a:t>
              </a:r>
              <a:endParaRPr lang="pl-PL" i="1" dirty="0">
                <a:latin typeface="Georgia"/>
                <a:cs typeface="Georgia"/>
              </a:endParaRPr>
            </a:p>
          </p:txBody>
        </p:sp>
      </p:grpSp>
      <p:cxnSp>
        <p:nvCxnSpPr>
          <p:cNvPr id="38" name="Łącznik prosty 37"/>
          <p:cNvCxnSpPr/>
          <p:nvPr/>
        </p:nvCxnSpPr>
        <p:spPr>
          <a:xfrm>
            <a:off x="3440545" y="4982557"/>
            <a:ext cx="51954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PoleTekstowe 38"/>
          <p:cNvSpPr txBox="1"/>
          <p:nvPr/>
        </p:nvSpPr>
        <p:spPr>
          <a:xfrm>
            <a:off x="4485749" y="4997018"/>
            <a:ext cx="537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7C9C1E"/>
                </a:solidFill>
              </a:rPr>
              <a:t>A</a:t>
            </a:r>
            <a:r>
              <a:rPr lang="pl-PL" sz="2000" dirty="0">
                <a:solidFill>
                  <a:srgbClr val="7C9C1E"/>
                </a:solidFill>
              </a:rPr>
              <a:t>’</a:t>
            </a:r>
            <a:r>
              <a:rPr lang="cs-CZ" sz="2000" dirty="0">
                <a:solidFill>
                  <a:srgbClr val="7C9C1E"/>
                </a:solidFill>
              </a:rPr>
              <a:t> </a:t>
            </a:r>
            <a:endParaRPr lang="pl-PL" sz="20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sp>
        <p:nvSpPr>
          <p:cNvPr id="40" name="PoleTekstowe 39"/>
          <p:cNvSpPr txBox="1"/>
          <p:nvPr/>
        </p:nvSpPr>
        <p:spPr>
          <a:xfrm>
            <a:off x="3747552" y="2215478"/>
            <a:ext cx="4636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595959"/>
                </a:solidFill>
              </a:rPr>
              <a:t>C</a:t>
            </a:r>
            <a:r>
              <a:rPr lang="pl-PL" sz="2400" dirty="0" smtClean="0">
                <a:solidFill>
                  <a:srgbClr val="595959"/>
                </a:solidFill>
              </a:rPr>
              <a:t>yrklem odmierzmy odcinek AB</a:t>
            </a:r>
          </a:p>
          <a:p>
            <a:pPr algn="ctr"/>
            <a:r>
              <a:rPr lang="pl-PL" sz="2400" dirty="0" smtClean="0">
                <a:solidFill>
                  <a:srgbClr val="595959"/>
                </a:solidFill>
              </a:rPr>
              <a:t>i przenosimy na prostą</a:t>
            </a:r>
            <a:endParaRPr lang="pl-PL" sz="2400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cxnSp>
        <p:nvCxnSpPr>
          <p:cNvPr id="41" name="Łącznik prosty 40"/>
          <p:cNvCxnSpPr/>
          <p:nvPr/>
        </p:nvCxnSpPr>
        <p:spPr>
          <a:xfrm flipV="1">
            <a:off x="542753" y="3909774"/>
            <a:ext cx="1420784" cy="2"/>
          </a:xfrm>
          <a:prstGeom prst="line">
            <a:avLst/>
          </a:prstGeom>
          <a:ln w="5715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41"/>
          <p:cNvCxnSpPr/>
          <p:nvPr/>
        </p:nvCxnSpPr>
        <p:spPr>
          <a:xfrm>
            <a:off x="4725175" y="4982557"/>
            <a:ext cx="1381125" cy="0"/>
          </a:xfrm>
          <a:prstGeom prst="line">
            <a:avLst/>
          </a:prstGeom>
          <a:ln w="5715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wal 42"/>
          <p:cNvSpPr/>
          <p:nvPr/>
        </p:nvSpPr>
        <p:spPr>
          <a:xfrm>
            <a:off x="6036875" y="4928926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Owal 43"/>
          <p:cNvSpPr/>
          <p:nvPr/>
        </p:nvSpPr>
        <p:spPr>
          <a:xfrm>
            <a:off x="4653589" y="4926279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PoleTekstowe 44"/>
          <p:cNvSpPr txBox="1"/>
          <p:nvPr/>
        </p:nvSpPr>
        <p:spPr>
          <a:xfrm>
            <a:off x="5854013" y="4997018"/>
            <a:ext cx="537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7C9C1E"/>
                </a:solidFill>
              </a:rPr>
              <a:t>B’</a:t>
            </a:r>
            <a:r>
              <a:rPr lang="cs-CZ" sz="2000" dirty="0" smtClean="0">
                <a:solidFill>
                  <a:srgbClr val="7C9C1E"/>
                </a:solidFill>
              </a:rPr>
              <a:t> </a:t>
            </a:r>
            <a:endParaRPr lang="pl-PL" sz="20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sp>
        <p:nvSpPr>
          <p:cNvPr id="46" name="PoleTekstowe 45"/>
          <p:cNvSpPr txBox="1"/>
          <p:nvPr/>
        </p:nvSpPr>
        <p:spPr>
          <a:xfrm>
            <a:off x="3455317" y="2215478"/>
            <a:ext cx="5221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Rysujemy okrąg o środku w punkcie </a:t>
            </a:r>
            <a:r>
              <a:rPr lang="pl-PL" sz="2400" dirty="0">
                <a:solidFill>
                  <a:schemeClr val="accent4">
                    <a:lumMod val="75000"/>
                  </a:schemeClr>
                </a:solidFill>
              </a:rPr>
              <a:t>A’ </a:t>
            </a:r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promieniu </a:t>
            </a:r>
            <a:r>
              <a:rPr lang="pl-PL" sz="2400" dirty="0">
                <a:solidFill>
                  <a:srgbClr val="7C9C1E"/>
                </a:solidFill>
              </a:rPr>
              <a:t>AB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sz="24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47" name="Owal 46"/>
          <p:cNvSpPr/>
          <p:nvPr/>
        </p:nvSpPr>
        <p:spPr>
          <a:xfrm>
            <a:off x="3279903" y="3579577"/>
            <a:ext cx="2820364" cy="2820364"/>
          </a:xfrm>
          <a:prstGeom prst="ellipse">
            <a:avLst/>
          </a:prstGeom>
          <a:noFill/>
          <a:ln w="3175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oleTekstowe 47"/>
          <p:cNvSpPr txBox="1"/>
          <p:nvPr/>
        </p:nvSpPr>
        <p:spPr>
          <a:xfrm>
            <a:off x="3455317" y="2215478"/>
            <a:ext cx="5221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Rysujemy okrąg o środku w punkcie </a:t>
            </a:r>
            <a:r>
              <a:rPr lang="pl-PL" sz="2400" dirty="0">
                <a:solidFill>
                  <a:schemeClr val="accent4">
                    <a:lumMod val="75000"/>
                  </a:schemeClr>
                </a:solidFill>
              </a:rPr>
              <a:t>B’</a:t>
            </a:r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promieniu </a:t>
            </a:r>
            <a:r>
              <a:rPr lang="pl-PL" sz="2400" dirty="0">
                <a:solidFill>
                  <a:srgbClr val="7C9C1E"/>
                </a:solidFill>
              </a:rPr>
              <a:t>AB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sz="24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49" name="Owal 48"/>
          <p:cNvSpPr/>
          <p:nvPr/>
        </p:nvSpPr>
        <p:spPr>
          <a:xfrm>
            <a:off x="4718929" y="3579577"/>
            <a:ext cx="2820364" cy="2820364"/>
          </a:xfrm>
          <a:prstGeom prst="ellipse">
            <a:avLst/>
          </a:prstGeom>
          <a:noFill/>
          <a:ln w="3175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oleTekstowe 49"/>
          <p:cNvSpPr txBox="1"/>
          <p:nvPr/>
        </p:nvSpPr>
        <p:spPr>
          <a:xfrm>
            <a:off x="3455317" y="2215478"/>
            <a:ext cx="5221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Punkt przecięcia się okręgów oznaczmy literą </a:t>
            </a:r>
            <a:r>
              <a:rPr lang="pl-PL" sz="2400" dirty="0">
                <a:solidFill>
                  <a:schemeClr val="accent4">
                    <a:lumMod val="75000"/>
                  </a:schemeClr>
                </a:solidFill>
              </a:rPr>
              <a:t>C’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sz="24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51" name="PoleTekstowe 50"/>
          <p:cNvSpPr txBox="1"/>
          <p:nvPr/>
        </p:nvSpPr>
        <p:spPr>
          <a:xfrm>
            <a:off x="5163133" y="3338882"/>
            <a:ext cx="537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>
                <a:solidFill>
                  <a:srgbClr val="7C9C1E"/>
                </a:solidFill>
              </a:rPr>
              <a:t>C</a:t>
            </a:r>
            <a:r>
              <a:rPr lang="pl-PL" sz="2000" dirty="0" smtClean="0">
                <a:solidFill>
                  <a:srgbClr val="7C9C1E"/>
                </a:solidFill>
              </a:rPr>
              <a:t>’</a:t>
            </a:r>
            <a:r>
              <a:rPr lang="cs-CZ" sz="2000" dirty="0" smtClean="0">
                <a:solidFill>
                  <a:srgbClr val="7C9C1E"/>
                </a:solidFill>
              </a:rPr>
              <a:t> </a:t>
            </a:r>
            <a:endParaRPr lang="pl-PL" sz="20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sp>
        <p:nvSpPr>
          <p:cNvPr id="52" name="Trójkąt równoramienny 51"/>
          <p:cNvSpPr/>
          <p:nvPr/>
        </p:nvSpPr>
        <p:spPr>
          <a:xfrm>
            <a:off x="4698609" y="3793049"/>
            <a:ext cx="1401118" cy="1182334"/>
          </a:xfrm>
          <a:prstGeom prst="triangle">
            <a:avLst/>
          </a:prstGeom>
          <a:noFill/>
          <a:ln w="28575" cmpd="sng">
            <a:solidFill>
              <a:srgbClr val="073E8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7781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5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25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75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250"/>
                            </p:stCondLst>
                            <p:childTnLst>
                              <p:par>
                                <p:cTn id="47" presetID="26" presetClass="emph" presetSubtype="0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7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75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250"/>
                            </p:stCondLst>
                            <p:childTnLst>
                              <p:par>
                                <p:cTn id="6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2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25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25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3500"/>
                            </p:stCondLst>
                            <p:childTnLst>
                              <p:par>
                                <p:cTn id="84" presetID="21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7000"/>
                            </p:stCondLst>
                            <p:childTnLst>
                              <p:par>
                                <p:cTn id="88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72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750"/>
                            </p:stCondLst>
                            <p:childTnLst>
                              <p:par>
                                <p:cTn id="99" presetID="1" presetClass="exit" presetSubtype="0" fill="hold" grpId="1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32" grpId="0"/>
      <p:bldP spid="32" grpId="1"/>
      <p:bldP spid="39" grpId="0"/>
      <p:bldP spid="40" grpId="0"/>
      <p:bldP spid="40" grpId="1"/>
      <p:bldP spid="43" grpId="0" animBg="1"/>
      <p:bldP spid="44" grpId="0" animBg="1"/>
      <p:bldP spid="45" grpId="0"/>
      <p:bldP spid="46" grpId="0"/>
      <p:bldP spid="46" grpId="1"/>
      <p:bldP spid="47" grpId="0" animBg="1"/>
      <p:bldP spid="48" grpId="0"/>
      <p:bldP spid="48" grpId="1"/>
      <p:bldP spid="49" grpId="0" animBg="1"/>
      <p:bldP spid="50" grpId="0"/>
      <p:bldP spid="50" grpId="1"/>
      <p:bldP spid="51" grpId="0"/>
      <p:bldP spid="5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1636</TotalTime>
  <Words>86</Words>
  <Application>Microsoft Macintosh PowerPoint</Application>
  <PresentationFormat>Pokaz na ekranie (4:3)</PresentationFormat>
  <Paragraphs>18</Paragraphs>
  <Slides>3</Slides>
  <Notes>0</Notes>
  <HiddenSlides>0</HiddenSlides>
  <MMClips>1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Cecha przystawania trójkątów</vt:lpstr>
      <vt:lpstr>Figury przystające </vt:lpstr>
      <vt:lpstr>Figury przystające 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115</cp:revision>
  <dcterms:created xsi:type="dcterms:W3CDTF">2013-08-24T13:51:02Z</dcterms:created>
  <dcterms:modified xsi:type="dcterms:W3CDTF">2013-08-25T19:47:10Z</dcterms:modified>
</cp:coreProperties>
</file>